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D93AEB3-0590-474C-9239-9679C82E8401}">
  <a:tblStyle styleId="{2D93AEB3-0590-474C-9239-9679C82E84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7d9f6dd67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c7d9f6dd67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7d9f6dd67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c7d9f6dd67_2_9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c7d9f6dd67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c7d9f6dd67_2_1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7d9f6dd67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c7d9f6dd67_2_1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7d9f6dd67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c7d9f6dd67_2_1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7d9f6dd67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c7d9f6dd67_2_1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cc0099107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cc00991075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c7d9f6dd67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c7d9f6dd67_2_1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c7d9f6dd67_2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c7d9f6dd67_2_1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71" name="Google Shape;71;p16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-247255" y="968182"/>
            <a:ext cx="7277100" cy="4180134"/>
          </a:xfrm>
          <a:custGeom>
            <a:rect b="b" l="l" r="r" t="t"/>
            <a:pathLst>
              <a:path extrusionOk="0" h="1169" w="2038">
                <a:moveTo>
                  <a:pt x="1752" y="1169"/>
                </a:moveTo>
                <a:cubicBezTo>
                  <a:pt x="2038" y="928"/>
                  <a:pt x="1673" y="513"/>
                  <a:pt x="1487" y="334"/>
                </a:cubicBezTo>
                <a:cubicBezTo>
                  <a:pt x="1316" y="170"/>
                  <a:pt x="1099" y="43"/>
                  <a:pt x="860" y="22"/>
                </a:cubicBezTo>
                <a:cubicBezTo>
                  <a:pt x="621" y="0"/>
                  <a:pt x="341" y="128"/>
                  <a:pt x="199" y="318"/>
                </a:cubicBezTo>
                <a:cubicBezTo>
                  <a:pt x="0" y="586"/>
                  <a:pt x="184" y="965"/>
                  <a:pt x="399" y="1165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502838" y="1508056"/>
            <a:ext cx="5530454" cy="3636669"/>
          </a:xfrm>
          <a:custGeom>
            <a:rect b="b" l="l" r="r" t="t"/>
            <a:pathLst>
              <a:path extrusionOk="0" h="1017" w="1549">
                <a:moveTo>
                  <a:pt x="1025" y="1016"/>
                </a:moveTo>
                <a:cubicBezTo>
                  <a:pt x="1223" y="971"/>
                  <a:pt x="1549" y="857"/>
                  <a:pt x="1443" y="592"/>
                </a:cubicBezTo>
                <a:cubicBezTo>
                  <a:pt x="1344" y="344"/>
                  <a:pt x="1041" y="111"/>
                  <a:pt x="782" y="53"/>
                </a:cubicBezTo>
                <a:cubicBezTo>
                  <a:pt x="545" y="0"/>
                  <a:pt x="275" y="117"/>
                  <a:pt x="150" y="329"/>
                </a:cubicBezTo>
                <a:cubicBezTo>
                  <a:pt x="0" y="584"/>
                  <a:pt x="243" y="911"/>
                  <a:pt x="477" y="1017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188513" y="1335679"/>
            <a:ext cx="6026944" cy="3812637"/>
          </a:xfrm>
          <a:custGeom>
            <a:rect b="b" l="l" r="r" t="t"/>
            <a:pathLst>
              <a:path extrusionOk="0" h="1066" w="1688">
                <a:moveTo>
                  <a:pt x="1302" y="1066"/>
                </a:moveTo>
                <a:cubicBezTo>
                  <a:pt x="1416" y="1024"/>
                  <a:pt x="1551" y="962"/>
                  <a:pt x="1613" y="850"/>
                </a:cubicBezTo>
                <a:cubicBezTo>
                  <a:pt x="1688" y="715"/>
                  <a:pt x="1606" y="575"/>
                  <a:pt x="1517" y="471"/>
                </a:cubicBezTo>
                <a:cubicBezTo>
                  <a:pt x="1336" y="258"/>
                  <a:pt x="1084" y="62"/>
                  <a:pt x="798" y="28"/>
                </a:cubicBezTo>
                <a:cubicBezTo>
                  <a:pt x="559" y="0"/>
                  <a:pt x="317" y="138"/>
                  <a:pt x="181" y="333"/>
                </a:cubicBezTo>
                <a:cubicBezTo>
                  <a:pt x="0" y="592"/>
                  <a:pt x="191" y="907"/>
                  <a:pt x="420" y="1066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/>
          <p:nvPr/>
        </p:nvSpPr>
        <p:spPr>
          <a:xfrm>
            <a:off x="-796" y="406760"/>
            <a:ext cx="7750969" cy="4741556"/>
          </a:xfrm>
          <a:custGeom>
            <a:rect b="b" l="l" r="r" t="t"/>
            <a:pathLst>
              <a:path extrusionOk="0" h="1326" w="2171">
                <a:moveTo>
                  <a:pt x="1873" y="1326"/>
                </a:moveTo>
                <a:cubicBezTo>
                  <a:pt x="2171" y="1045"/>
                  <a:pt x="1825" y="678"/>
                  <a:pt x="1609" y="473"/>
                </a:cubicBezTo>
                <a:cubicBezTo>
                  <a:pt x="1406" y="281"/>
                  <a:pt x="1159" y="116"/>
                  <a:pt x="880" y="63"/>
                </a:cubicBezTo>
                <a:cubicBezTo>
                  <a:pt x="545" y="0"/>
                  <a:pt x="214" y="161"/>
                  <a:pt x="0" y="423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2776" y="4634063"/>
            <a:ext cx="378619" cy="511145"/>
          </a:xfrm>
          <a:custGeom>
            <a:rect b="b" l="l" r="r" t="t"/>
            <a:pathLst>
              <a:path extrusionOk="0" h="143" w="106">
                <a:moveTo>
                  <a:pt x="0" y="0"/>
                </a:moveTo>
                <a:cubicBezTo>
                  <a:pt x="35" y="54"/>
                  <a:pt x="70" y="101"/>
                  <a:pt x="106" y="143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>
            <a:off x="-796" y="-44532"/>
            <a:ext cx="8318897" cy="5192847"/>
          </a:xfrm>
          <a:custGeom>
            <a:rect b="b" l="l" r="r" t="t"/>
            <a:pathLst>
              <a:path extrusionOk="0" h="1452" w="2330">
                <a:moveTo>
                  <a:pt x="2046" y="1452"/>
                </a:moveTo>
                <a:cubicBezTo>
                  <a:pt x="2330" y="1153"/>
                  <a:pt x="2049" y="821"/>
                  <a:pt x="1813" y="601"/>
                </a:cubicBezTo>
                <a:cubicBezTo>
                  <a:pt x="1569" y="375"/>
                  <a:pt x="1282" y="179"/>
                  <a:pt x="956" y="97"/>
                </a:cubicBezTo>
                <a:cubicBezTo>
                  <a:pt x="572" y="0"/>
                  <a:pt x="292" y="101"/>
                  <a:pt x="0" y="366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>
            <a:off x="-796" y="-1437"/>
            <a:ext cx="792956" cy="460868"/>
          </a:xfrm>
          <a:custGeom>
            <a:rect b="b" l="l" r="r" t="t"/>
            <a:pathLst>
              <a:path extrusionOk="0" h="129" w="222">
                <a:moveTo>
                  <a:pt x="222" y="0"/>
                </a:moveTo>
                <a:cubicBezTo>
                  <a:pt x="152" y="35"/>
                  <a:pt x="76" y="78"/>
                  <a:pt x="0" y="129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/>
          <p:nvPr/>
        </p:nvSpPr>
        <p:spPr>
          <a:xfrm>
            <a:off x="2776" y="-5029"/>
            <a:ext cx="446485" cy="264550"/>
          </a:xfrm>
          <a:custGeom>
            <a:rect b="b" l="l" r="r" t="t"/>
            <a:pathLst>
              <a:path extrusionOk="0" h="74" w="125">
                <a:moveTo>
                  <a:pt x="125" y="0"/>
                </a:moveTo>
                <a:cubicBezTo>
                  <a:pt x="85" y="22"/>
                  <a:pt x="43" y="47"/>
                  <a:pt x="0" y="74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5"/>
          <p:cNvSpPr/>
          <p:nvPr/>
        </p:nvSpPr>
        <p:spPr>
          <a:xfrm>
            <a:off x="-796" y="-1437"/>
            <a:ext cx="267891" cy="160406"/>
          </a:xfrm>
          <a:custGeom>
            <a:rect b="b" l="l" r="r" t="t"/>
            <a:pathLst>
              <a:path extrusionOk="0" h="45" w="75">
                <a:moveTo>
                  <a:pt x="75" y="0"/>
                </a:moveTo>
                <a:cubicBezTo>
                  <a:pt x="50" y="14"/>
                  <a:pt x="25" y="29"/>
                  <a:pt x="0" y="45"/>
                </a:cubicBezTo>
              </a:path>
            </a:pathLst>
          </a:custGeom>
          <a:noFill/>
          <a:ln cap="flat" cmpd="sng" w="12700">
            <a:solidFill>
              <a:schemeClr val="dk1">
                <a:alpha val="20000"/>
              </a:schemeClr>
            </a:solidFill>
            <a:prstDash val="dashDot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5"/>
          <p:cNvSpPr/>
          <p:nvPr/>
        </p:nvSpPr>
        <p:spPr>
          <a:xfrm>
            <a:off x="4069951" y="-1437"/>
            <a:ext cx="4341019" cy="5135388"/>
          </a:xfrm>
          <a:custGeom>
            <a:rect b="b" l="l" r="r" t="t"/>
            <a:pathLst>
              <a:path extrusionOk="0" h="1436" w="1216">
                <a:moveTo>
                  <a:pt x="1094" y="1436"/>
                </a:moveTo>
                <a:cubicBezTo>
                  <a:pt x="1216" y="1114"/>
                  <a:pt x="904" y="770"/>
                  <a:pt x="709" y="551"/>
                </a:cubicBezTo>
                <a:cubicBezTo>
                  <a:pt x="509" y="327"/>
                  <a:pt x="274" y="127"/>
                  <a:pt x="0" y="0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5"/>
          <p:cNvSpPr/>
          <p:nvPr/>
        </p:nvSpPr>
        <p:spPr>
          <a:xfrm>
            <a:off x="6926261" y="2154"/>
            <a:ext cx="2213372" cy="1916494"/>
          </a:xfrm>
          <a:custGeom>
            <a:rect b="b" l="l" r="r" t="t"/>
            <a:pathLst>
              <a:path extrusionOk="0" h="536" w="620">
                <a:moveTo>
                  <a:pt x="620" y="536"/>
                </a:moveTo>
                <a:cubicBezTo>
                  <a:pt x="404" y="314"/>
                  <a:pt x="196" y="138"/>
                  <a:pt x="0" y="0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5"/>
          <p:cNvSpPr txBox="1"/>
          <p:nvPr>
            <p:ph type="ctrTitle"/>
          </p:nvPr>
        </p:nvSpPr>
        <p:spPr>
          <a:xfrm>
            <a:off x="6631686" y="1110996"/>
            <a:ext cx="2194560" cy="185166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GB" sz="3000"/>
              <a:t>Customer Churn Analysis- Group Project</a:t>
            </a:r>
            <a:endParaRPr sz="1100"/>
          </a:p>
        </p:txBody>
      </p:sp>
      <p:sp>
        <p:nvSpPr>
          <p:cNvPr id="141" name="Google Shape;141;p25"/>
          <p:cNvSpPr txBox="1"/>
          <p:nvPr>
            <p:ph idx="1" type="subTitle"/>
          </p:nvPr>
        </p:nvSpPr>
        <p:spPr>
          <a:xfrm>
            <a:off x="6631686" y="3058668"/>
            <a:ext cx="2194560" cy="98069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GB" sz="1500"/>
              <a:t>-Ancy Ann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GB" sz="1500"/>
              <a:t>-Maria Median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GB" sz="1500"/>
              <a:t>-Abhijit Avhad</a:t>
            </a:r>
            <a:endParaRPr sz="1100"/>
          </a:p>
        </p:txBody>
      </p:sp>
      <p:sp>
        <p:nvSpPr>
          <p:cNvPr id="142" name="Google Shape;142;p25"/>
          <p:cNvSpPr/>
          <p:nvPr/>
        </p:nvSpPr>
        <p:spPr>
          <a:xfrm>
            <a:off x="7515619" y="-1437"/>
            <a:ext cx="1624013" cy="1018699"/>
          </a:xfrm>
          <a:custGeom>
            <a:rect b="b" l="l" r="r" t="t"/>
            <a:pathLst>
              <a:path extrusionOk="0" h="285" w="455">
                <a:moveTo>
                  <a:pt x="0" y="0"/>
                </a:moveTo>
                <a:cubicBezTo>
                  <a:pt x="153" y="85"/>
                  <a:pt x="308" y="180"/>
                  <a:pt x="455" y="285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5"/>
          <p:cNvSpPr/>
          <p:nvPr/>
        </p:nvSpPr>
        <p:spPr>
          <a:xfrm>
            <a:off x="8468119" y="-1437"/>
            <a:ext cx="671513" cy="401015"/>
          </a:xfrm>
          <a:custGeom>
            <a:rect b="b" l="l" r="r" t="t"/>
            <a:pathLst>
              <a:path extrusionOk="0" h="112" w="188">
                <a:moveTo>
                  <a:pt x="0" y="0"/>
                </a:moveTo>
                <a:cubicBezTo>
                  <a:pt x="63" y="36"/>
                  <a:pt x="126" y="73"/>
                  <a:pt x="188" y="112"/>
                </a:cubicBezTo>
              </a:path>
            </a:pathLst>
          </a:custGeom>
          <a:noFill/>
          <a:ln cap="flat" cmpd="sng" w="9525">
            <a:solidFill>
              <a:schemeClr val="dk1">
                <a:alpha val="200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5"/>
          <p:cNvSpPr/>
          <p:nvPr/>
        </p:nvSpPr>
        <p:spPr>
          <a:xfrm rot="-668471">
            <a:off x="564059" y="1663530"/>
            <a:ext cx="3314068" cy="3194707"/>
          </a:xfrm>
          <a:custGeom>
            <a:rect b="b" l="l" r="r" t="t"/>
            <a:pathLst>
              <a:path extrusionOk="0" h="4344781" w="4507111">
                <a:moveTo>
                  <a:pt x="404107" y="0"/>
                </a:moveTo>
                <a:lnTo>
                  <a:pt x="371857" y="117359"/>
                </a:lnTo>
                <a:cubicBezTo>
                  <a:pt x="333827" y="278567"/>
                  <a:pt x="311875" y="450459"/>
                  <a:pt x="307833" y="632970"/>
                </a:cubicBezTo>
                <a:cubicBezTo>
                  <a:pt x="264711" y="2579752"/>
                  <a:pt x="2253987" y="3769243"/>
                  <a:pt x="3569418" y="4141149"/>
                </a:cubicBezTo>
                <a:cubicBezTo>
                  <a:pt x="3816061" y="4210881"/>
                  <a:pt x="4114807" y="4279754"/>
                  <a:pt x="4440861" y="4332480"/>
                </a:cubicBezTo>
                <a:lnTo>
                  <a:pt x="4507111" y="4341752"/>
                </a:lnTo>
                <a:lnTo>
                  <a:pt x="4296045" y="4344781"/>
                </a:lnTo>
                <a:cubicBezTo>
                  <a:pt x="4097363" y="4343711"/>
                  <a:pt x="3912623" y="4335104"/>
                  <a:pt x="3749565" y="4321853"/>
                </a:cubicBezTo>
                <a:cubicBezTo>
                  <a:pt x="2445102" y="4215850"/>
                  <a:pt x="356405" y="3466499"/>
                  <a:pt x="36764" y="1629794"/>
                </a:cubicBezTo>
                <a:cubicBezTo>
                  <a:pt x="-63123" y="1055823"/>
                  <a:pt x="45741" y="555869"/>
                  <a:pt x="300069" y="144750"/>
                </a:cubicBezTo>
                <a:close/>
              </a:path>
            </a:pathLst>
          </a:custGeom>
          <a:solidFill>
            <a:schemeClr val="dk1">
              <a:alpha val="69803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 b="2" l="6150" r="16130" t="0"/>
          <a:stretch/>
        </p:blipFill>
        <p:spPr>
          <a:xfrm>
            <a:off x="691432" y="348932"/>
            <a:ext cx="5821443" cy="4007299"/>
          </a:xfrm>
          <a:custGeom>
            <a:rect b="b" l="l" r="r" t="t"/>
            <a:pathLst>
              <a:path extrusionOk="0" h="5343065" w="7761924">
                <a:moveTo>
                  <a:pt x="3025687" y="76"/>
                </a:moveTo>
                <a:cubicBezTo>
                  <a:pt x="3140786" y="756"/>
                  <a:pt x="3256631" y="6055"/>
                  <a:pt x="3372722" y="16088"/>
                </a:cubicBezTo>
                <a:cubicBezTo>
                  <a:pt x="5230178" y="176616"/>
                  <a:pt x="7761924" y="1424594"/>
                  <a:pt x="7761924" y="3316816"/>
                </a:cubicBezTo>
                <a:cubicBezTo>
                  <a:pt x="7646022" y="5237647"/>
                  <a:pt x="4988715" y="5423921"/>
                  <a:pt x="3701109" y="5320611"/>
                </a:cubicBezTo>
                <a:cubicBezTo>
                  <a:pt x="2413504" y="5217301"/>
                  <a:pt x="351800" y="4486992"/>
                  <a:pt x="36290" y="2696959"/>
                </a:cubicBezTo>
                <a:cubicBezTo>
                  <a:pt x="-259500" y="1018804"/>
                  <a:pt x="1299198" y="-10133"/>
                  <a:pt x="3025687" y="76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0" y="0"/>
            <a:ext cx="9143999" cy="51430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6"/>
          <p:cNvSpPr txBox="1"/>
          <p:nvPr>
            <p:ph type="title"/>
          </p:nvPr>
        </p:nvSpPr>
        <p:spPr>
          <a:xfrm>
            <a:off x="388417" y="3662658"/>
            <a:ext cx="2907064" cy="1167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WHY </a:t>
            </a:r>
            <a:endParaRPr sz="28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CUSTOMER CHURN?</a:t>
            </a:r>
            <a:endParaRPr sz="1100"/>
          </a:p>
        </p:txBody>
      </p:sp>
      <p:sp>
        <p:nvSpPr>
          <p:cNvPr id="152" name="Google Shape;152;p26"/>
          <p:cNvSpPr/>
          <p:nvPr/>
        </p:nvSpPr>
        <p:spPr>
          <a:xfrm>
            <a:off x="0" y="0"/>
            <a:ext cx="9144000" cy="6493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388417" y="0"/>
            <a:ext cx="8423809" cy="3441138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raphical user interface&#10;&#10;Description automatically generated" id="154" name="Google Shape;154;p26"/>
          <p:cNvPicPr preferRelativeResize="0"/>
          <p:nvPr/>
        </p:nvPicPr>
        <p:blipFill rotWithShape="1">
          <a:blip r:embed="rId3">
            <a:alphaModFix/>
          </a:blip>
          <a:srcRect b="1" l="0" r="137" t="0"/>
          <a:stretch/>
        </p:blipFill>
        <p:spPr>
          <a:xfrm>
            <a:off x="719404" y="273106"/>
            <a:ext cx="7777234" cy="290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/>
          <p:nvPr/>
        </p:nvSpPr>
        <p:spPr>
          <a:xfrm flipH="1" rot="5400000">
            <a:off x="3000830" y="4245849"/>
            <a:ext cx="1097280" cy="342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872039" y="3662658"/>
            <a:ext cx="4940186" cy="1167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n-GB" sz="1000"/>
              <a:t>Name – Customer Churn Analysis (Churn Meaning – Attrition)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rPr lang="en-GB" sz="1000"/>
              <a:t>Background  – 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n-GB" sz="1000"/>
              <a:t> Service companies growing exponentially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n-GB" sz="1000"/>
              <a:t>Online services major chunk 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⮚"/>
            </a:pPr>
            <a:r>
              <a:rPr lang="en-GB" sz="1000"/>
              <a:t>Customer membership key to capture market share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/>
          <p:nvPr/>
        </p:nvSpPr>
        <p:spPr>
          <a:xfrm>
            <a:off x="0" y="0"/>
            <a:ext cx="9143999" cy="514302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 txBox="1"/>
          <p:nvPr>
            <p:ph type="title"/>
          </p:nvPr>
        </p:nvSpPr>
        <p:spPr>
          <a:xfrm>
            <a:off x="483799" y="1097280"/>
            <a:ext cx="2847230" cy="201821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SOURCE OF DATA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t/>
            </a:r>
            <a:endParaRPr sz="1100"/>
          </a:p>
        </p:txBody>
      </p:sp>
      <p:grpSp>
        <p:nvGrpSpPr>
          <p:cNvPr id="163" name="Google Shape;163;p27"/>
          <p:cNvGrpSpPr/>
          <p:nvPr/>
        </p:nvGrpSpPr>
        <p:grpSpPr>
          <a:xfrm>
            <a:off x="157250" y="3311434"/>
            <a:ext cx="8986749" cy="1565846"/>
            <a:chOff x="143163" y="5763486"/>
            <a:chExt cx="11982332" cy="739555"/>
          </a:xfrm>
        </p:grpSpPr>
        <p:sp>
          <p:nvSpPr>
            <p:cNvPr id="164" name="Google Shape;164;p27"/>
            <p:cNvSpPr/>
            <p:nvPr/>
          </p:nvSpPr>
          <p:spPr>
            <a:xfrm rot="10800000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65" name="Google Shape;165;p27"/>
            <p:cNvCxnSpPr/>
            <p:nvPr/>
          </p:nvCxnSpPr>
          <p:spPr>
            <a:xfrm flipH="1">
              <a:off x="143163" y="5763486"/>
              <a:ext cx="1" cy="739555"/>
            </a:xfrm>
            <a:prstGeom prst="straightConnector1">
              <a:avLst/>
            </a:prstGeom>
            <a:noFill/>
            <a:ln cap="flat" cmpd="sng" w="177800">
              <a:solidFill>
                <a:schemeClr val="accent4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6" name="Google Shape;166;p27"/>
          <p:cNvSpPr/>
          <p:nvPr/>
        </p:nvSpPr>
        <p:spPr>
          <a:xfrm>
            <a:off x="3850279" y="440872"/>
            <a:ext cx="4878975" cy="426175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rotWithShape="0" algn="t" dir="5400000" dist="127000">
              <a:srgbClr val="000000">
                <a:alpha val="1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7" name="Google Shape;167;p27"/>
          <p:cNvGrpSpPr/>
          <p:nvPr/>
        </p:nvGrpSpPr>
        <p:grpSpPr>
          <a:xfrm>
            <a:off x="4055779" y="829484"/>
            <a:ext cx="4472040" cy="3596755"/>
            <a:chOff x="0" y="91824"/>
            <a:chExt cx="5962720" cy="4795673"/>
          </a:xfrm>
        </p:grpSpPr>
        <p:sp>
          <p:nvSpPr>
            <p:cNvPr id="168" name="Google Shape;168;p27"/>
            <p:cNvSpPr/>
            <p:nvPr/>
          </p:nvSpPr>
          <p:spPr>
            <a:xfrm>
              <a:off x="0" y="91824"/>
              <a:ext cx="5962720" cy="2364716"/>
            </a:xfrm>
            <a:prstGeom prst="roundRect">
              <a:avLst>
                <a:gd fmla="val 16667" name="adj"/>
              </a:avLst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7"/>
            <p:cNvSpPr txBox="1"/>
            <p:nvPr/>
          </p:nvSpPr>
          <p:spPr>
            <a:xfrm>
              <a:off x="115436" y="207260"/>
              <a:ext cx="5731848" cy="21338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725" lIns="65725" spcFirstLastPara="1" rIns="65725" wrap="square" tIns="6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GB" sz="17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KKBOX offers subscription-based music streaming service. When users signs up for the service, users can choose to either manual renew or auto-renew the service. Users can actively cancel their membership at any time.</a:t>
              </a:r>
              <a:endParaRPr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0" y="2522781"/>
              <a:ext cx="5962720" cy="2364716"/>
            </a:xfrm>
            <a:prstGeom prst="roundRect">
              <a:avLst>
                <a:gd fmla="val 16667" name="adj"/>
              </a:avLst>
            </a:prstGeom>
            <a:solidFill>
              <a:srgbClr val="6FAB46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7"/>
            <p:cNvSpPr txBox="1"/>
            <p:nvPr/>
          </p:nvSpPr>
          <p:spPr>
            <a:xfrm>
              <a:off x="115436" y="2638217"/>
              <a:ext cx="5731848" cy="21338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5725" lIns="65725" spcFirstLastPara="1" rIns="65725" wrap="square" tIns="6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700"/>
                <a:buFont typeface="Calibri"/>
                <a:buNone/>
              </a:pPr>
              <a:r>
                <a:rPr lang="en-GB" sz="17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 this dataset, KKBox has included more users' behaviors, in order to enable participants to explore different user behaviors outside of the train and test sets. For example, a user could actively cancel the subscription, but renew within 30 days.</a:t>
              </a:r>
              <a:endParaRPr sz="1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00" y="1907450"/>
            <a:ext cx="2795175" cy="279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/>
          <p:nvPr/>
        </p:nvSpPr>
        <p:spPr>
          <a:xfrm>
            <a:off x="245659" y="241299"/>
            <a:ext cx="5293730" cy="1473200"/>
          </a:xfrm>
          <a:prstGeom prst="rect">
            <a:avLst/>
          </a:prstGeom>
          <a:solidFill>
            <a:srgbClr val="4F4438">
              <a:alpha val="9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8"/>
          <p:cNvSpPr txBox="1"/>
          <p:nvPr>
            <p:ph type="title"/>
          </p:nvPr>
        </p:nvSpPr>
        <p:spPr>
          <a:xfrm>
            <a:off x="419705" y="368445"/>
            <a:ext cx="49455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GB" sz="2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KEY QUESTIONS TO ANSWER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descr="A picture containing text, accessory&#10;&#10;Description automatically generated" id="179" name="Google Shape;179;p28"/>
          <p:cNvPicPr preferRelativeResize="0"/>
          <p:nvPr/>
        </p:nvPicPr>
        <p:blipFill rotWithShape="1">
          <a:blip r:embed="rId3">
            <a:alphaModFix/>
          </a:blip>
          <a:srcRect b="2" l="708" r="2" t="0"/>
          <a:stretch/>
        </p:blipFill>
        <p:spPr>
          <a:xfrm>
            <a:off x="245660" y="1841177"/>
            <a:ext cx="5293729" cy="306019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/>
          <p:nvPr/>
        </p:nvSpPr>
        <p:spPr>
          <a:xfrm>
            <a:off x="5667731" y="241299"/>
            <a:ext cx="3234970" cy="46609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5861701" y="602600"/>
            <a:ext cx="28470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20000"/>
          </a:bodyPr>
          <a:lstStyle/>
          <a:p>
            <a:pPr indent="-190500" lvl="0" marL="1778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GB" sz="1800">
                <a:solidFill>
                  <a:srgbClr val="FFFFFF"/>
                </a:solidFill>
              </a:rPr>
              <a:t>Identify the key features and their combinations from the data that are the major contributors in the accuracy of the prediction.</a:t>
            </a:r>
            <a:endParaRPr sz="1100"/>
          </a:p>
          <a:p>
            <a:pPr indent="-190500" lvl="0" marL="1778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GB" sz="1800">
                <a:solidFill>
                  <a:srgbClr val="FFFFFF"/>
                </a:solidFill>
              </a:rPr>
              <a:t>Find the correlation amongst these feature.</a:t>
            </a:r>
            <a:endParaRPr sz="1100"/>
          </a:p>
          <a:p>
            <a:pPr indent="-190500" lvl="0" marL="1778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GB" sz="1800">
                <a:solidFill>
                  <a:srgbClr val="FFFFFF"/>
                </a:solidFill>
              </a:rPr>
              <a:t>Explore the model to find demographic groups that can be a focus area for the company to implement improved strategies </a:t>
            </a:r>
            <a:endParaRPr sz="1100"/>
          </a:p>
          <a:p>
            <a:pPr indent="-190500" lvl="0" marL="177800" rtl="0" algn="just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</a:pPr>
            <a:r>
              <a:rPr lang="en-GB" sz="1800">
                <a:solidFill>
                  <a:srgbClr val="FFFFFF"/>
                </a:solidFill>
              </a:rPr>
              <a:t>Also groups that have a probability to stay can help to learn what drives that decision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164866" y="-6215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latin typeface="Impact"/>
                <a:ea typeface="Impact"/>
                <a:cs typeface="Impact"/>
                <a:sym typeface="Impact"/>
              </a:rPr>
              <a:t>DATA EXPLORATION</a:t>
            </a:r>
            <a:endParaRPr sz="28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1864525" y="133945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88" name="Google Shape;188;p29"/>
          <p:cNvGraphicFramePr/>
          <p:nvPr/>
        </p:nvGraphicFramePr>
        <p:xfrm>
          <a:off x="164875" y="77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{2D93AEB3-0590-474C-9239-9679C82E8401}</a:tableStyleId>
              </a:tblPr>
              <a:tblGrid>
                <a:gridCol w="931550"/>
                <a:gridCol w="2027075"/>
                <a:gridCol w="2261100"/>
                <a:gridCol w="1806300"/>
                <a:gridCol w="1814975"/>
              </a:tblGrid>
              <a:tr h="483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Member Initial Details.csv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Transactions.csv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User Log.csv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Train Dataset.csv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</a:tr>
              <a:tr h="1554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Columns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Customer</a:t>
                      </a: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ID,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City,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Age,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Gender,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Registered_Via,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Registered_On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Customer ID,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Payment_Method_ID, Payment_Plan_Days,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Plan_List_Price,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Actual_Amount_Paid,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Auto_Renewed,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Transaction_Date, Membership_Expire_Date,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Cancelled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Customer ID, Date_Streamed, Less_than_25, Less_than_50, Less_than_75, Less_than_99, Less_than_50, Above_99, Unique_Songs, Total_Secs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Customer ID, 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Is_Churn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483675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rgbClr val="CC0000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Data Type</a:t>
                      </a:r>
                      <a:endParaRPr sz="1000">
                        <a:solidFill>
                          <a:srgbClr val="CC0000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VarChar</a:t>
                      </a: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Customer ID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VarChar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Customer ID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VarChar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Customer ID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VarChar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Customer ID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7924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Numeric</a:t>
                      </a: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C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ity, Age, Registered_Via, Registered_On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Numeric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Payment_Method_ID, Payment_Plan_Days,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Plan_List_Price,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Actual_Amount_Paid,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Auto_Renewed,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Transaction_Date, Membership_Expire_Date, 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Cancelled</a:t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Numeric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Date_Streamed, Less_than_25, Less_than_50, Less_than_75, Less_than_99, Less_than_50, Above_99, Unique_Songs, Total_Secs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Numeric</a:t>
                      </a:r>
                      <a:r>
                        <a:rPr lang="en-GB" sz="10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Is_Churn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</a:tr>
              <a:tr h="9144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accent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Character</a:t>
                      </a:r>
                      <a:r>
                        <a:rPr lang="en-GB" sz="10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: Gender</a:t>
                      </a:r>
                      <a:endParaRPr sz="10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/>
                </a:tc>
                <a:tc vMerge="1"/>
                <a:tc vMerge="1"/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6666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-228609" y="-4965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DATA ANALYSIS</a:t>
            </a:r>
            <a:endParaRPr sz="28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1100"/>
          </a:p>
        </p:txBody>
      </p:sp>
      <p:sp>
        <p:nvSpPr>
          <p:cNvPr id="194" name="Google Shape;194;p30"/>
          <p:cNvSpPr txBox="1"/>
          <p:nvPr>
            <p:ph idx="1" type="body"/>
          </p:nvPr>
        </p:nvSpPr>
        <p:spPr>
          <a:xfrm>
            <a:off x="300057" y="740575"/>
            <a:ext cx="82164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98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Font typeface="Georgia"/>
              <a:buChar char="❏"/>
            </a:pPr>
            <a:r>
              <a:rPr lang="en-GB" sz="1100">
                <a:latin typeface="Georgia"/>
                <a:ea typeface="Georgia"/>
                <a:cs typeface="Georgia"/>
                <a:sym typeface="Georgia"/>
              </a:rPr>
              <a:t>Each datasets are merged with train dataset for checking the churn rate in each categories. </a:t>
            </a:r>
            <a:endParaRPr sz="11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3272" y="1072772"/>
            <a:ext cx="5501874" cy="81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6085" y="2138376"/>
            <a:ext cx="4256249" cy="26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title"/>
          </p:nvPr>
        </p:nvSpPr>
        <p:spPr>
          <a:xfrm>
            <a:off x="-1" y="-496500"/>
            <a:ext cx="58401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DATA ANALYSIS - IMPORTANT OUTCOMES</a:t>
            </a:r>
            <a:endParaRPr sz="28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1100"/>
          </a:p>
        </p:txBody>
      </p:sp>
      <p:sp>
        <p:nvSpPr>
          <p:cNvPr id="202" name="Google Shape;202;p31"/>
          <p:cNvSpPr txBox="1"/>
          <p:nvPr>
            <p:ph idx="1" type="body"/>
          </p:nvPr>
        </p:nvSpPr>
        <p:spPr>
          <a:xfrm>
            <a:off x="463807" y="787025"/>
            <a:ext cx="82164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85000" lnSpcReduction="20000"/>
          </a:bodyPr>
          <a:lstStyle/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Decoded the age group into groups, 0 represent [0-10], 1 represent [10-20], 2 represent [20-30], 3 represent [30-40], 4 represent [40-50], 5 represent [50-60], 6 represent [60-70] and 7 </a:t>
            </a: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represent</a:t>
            </a: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 [70-80].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The most number of customers are from age group ranging from 1-4 that represents youngsters.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While considering the registration year distribution against churn data, from year 2010, registration is increased except 2014.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There are almost 54% of users who uses 41st payment method.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But for payment methods 8, 12, 13, 22, 35, 20, 17 15 and 32 there is high churning rate.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Almost a million of users [94.50%] purchased 30 days subscription, while only fewer purchased the rest of the plans.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Besides 30 days plan, the users who </a:t>
            </a: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purchased</a:t>
            </a: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 another plan have very high tendency to leave the service.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Lot of users (almost 94.25%) have their plan price 99,100, 129, 149 and 180 NTD.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-2992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Georgia"/>
              <a:buChar char="❏"/>
            </a:pP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Decide</a:t>
            </a:r>
            <a:r>
              <a:rPr lang="en-GB" sz="1308">
                <a:latin typeface="Georgia"/>
                <a:ea typeface="Georgia"/>
                <a:cs typeface="Georgia"/>
                <a:sym typeface="Georgia"/>
              </a:rPr>
              <a:t> these five values if a user purchases any other plans, then there is a very high tendency of leaving. </a:t>
            </a:r>
            <a:endParaRPr sz="1308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MACHINE LEARNING MODEL</a:t>
            </a:r>
            <a:endParaRPr sz="28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1100"/>
          </a:p>
        </p:txBody>
      </p:sp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3887400" y="740575"/>
            <a:ext cx="5029800" cy="40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Logistic</a:t>
            </a: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 Regression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 a classification algorithm used to find the probability of event success and event failure. 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1100">
              <a:solidFill>
                <a:srgbClr val="40424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1100">
                <a:solidFill>
                  <a:srgbClr val="40424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	</a:t>
            </a:r>
            <a:r>
              <a:rPr b="1" lang="en-GB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Advantages</a:t>
            </a:r>
            <a:r>
              <a:rPr b="1" lang="en-GB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</a:t>
            </a:r>
            <a:endParaRPr b="1"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Easily extend to multiple classes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Efficient to train.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0424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40424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1" lang="en-GB" sz="12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Disadvantages</a:t>
            </a:r>
            <a:r>
              <a:rPr lang="en-GB" sz="12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</a:t>
            </a:r>
            <a:endParaRPr sz="12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assumption of linearity between the dependent variable and the independent variables.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is tough to obtain complex relationships using logistic regression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		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GB" sz="1500">
                <a:latin typeface="Arial"/>
                <a:ea typeface="Arial"/>
                <a:cs typeface="Arial"/>
                <a:sym typeface="Arial"/>
              </a:rPr>
              <a:t>K-Means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is a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unsupervised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algorithms that groups similar data points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together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and discover underlying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patterns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GB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Advantages: </a:t>
            </a:r>
            <a:endParaRPr b="1"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Scales to large data sets. 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GB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More intuitive clustering 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54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2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Disadvantages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-GB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Difficult to predict K-Value</a:t>
            </a: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555544"/>
              </a:buClr>
              <a:buSzPts val="1200"/>
              <a:buChar char="•"/>
            </a:pPr>
            <a:r>
              <a:rPr lang="en-GB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Centroids can be </a:t>
            </a:r>
            <a:r>
              <a:rPr lang="en-GB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dragged</a:t>
            </a:r>
            <a:r>
              <a:rPr lang="en-GB" sz="1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by outliers.</a:t>
            </a:r>
            <a:r>
              <a:rPr lang="en-GB" sz="1200">
                <a:solidFill>
                  <a:srgbClr val="5555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5555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2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GB" sz="1000">
                <a:latin typeface="Georgia"/>
                <a:ea typeface="Georgia"/>
                <a:cs typeface="Georgia"/>
                <a:sym typeface="Georgia"/>
              </a:rPr>
              <a:t>F</a:t>
            </a:r>
            <a:r>
              <a:rPr b="1" lang="en-GB" sz="1000">
                <a:latin typeface="Georgia"/>
                <a:ea typeface="Georgia"/>
                <a:cs typeface="Georgia"/>
                <a:sym typeface="Georgia"/>
              </a:rPr>
              <a:t>eatures to pay attention to: </a:t>
            </a:r>
            <a:endParaRPr b="1"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City,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Age,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Gender,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Less_than_25, Less_than_50,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Less_than_75, Less_than_99,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Less_than_50, Above_99,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Unique_Songs,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Total_Secs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Auto_Renewed,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Char char="●"/>
            </a:pPr>
            <a:r>
              <a:rPr lang="en-GB" sz="1000">
                <a:latin typeface="Georgia"/>
                <a:ea typeface="Georgia"/>
                <a:cs typeface="Georgia"/>
                <a:sym typeface="Georgia"/>
              </a:rPr>
              <a:t>Actual_Amount_Paid, 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/>
          <p:nvPr/>
        </p:nvSpPr>
        <p:spPr>
          <a:xfrm>
            <a:off x="380431" y="273843"/>
            <a:ext cx="4073653" cy="4347972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3"/>
          <p:cNvSpPr txBox="1"/>
          <p:nvPr>
            <p:ph type="title"/>
          </p:nvPr>
        </p:nvSpPr>
        <p:spPr>
          <a:xfrm>
            <a:off x="629503" y="528066"/>
            <a:ext cx="3603008" cy="8915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GB" sz="28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DASHBOARD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16" name="Google Shape;216;p33"/>
          <p:cNvSpPr txBox="1"/>
          <p:nvPr>
            <p:ph idx="2" type="body"/>
          </p:nvPr>
        </p:nvSpPr>
        <p:spPr>
          <a:xfrm>
            <a:off x="629503" y="1549908"/>
            <a:ext cx="3603008" cy="283577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635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GB" sz="1700">
                <a:solidFill>
                  <a:schemeClr val="lt1"/>
                </a:solidFill>
              </a:rPr>
              <a:t>The Dashboard will be created using Tableau to begin with. We will explore TabPy to enhance if needed</a:t>
            </a:r>
            <a:endParaRPr sz="1100"/>
          </a:p>
          <a:p>
            <a:pPr indent="-171450" lvl="0" marL="254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GB" sz="1700">
                <a:solidFill>
                  <a:schemeClr val="lt1"/>
                </a:solidFill>
              </a:rPr>
              <a:t>Individual Data Visualisation</a:t>
            </a:r>
            <a:endParaRPr sz="1100"/>
          </a:p>
          <a:p>
            <a:pPr indent="-171450" lvl="0" marL="254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lang="en-GB" sz="1700">
                <a:solidFill>
                  <a:schemeClr val="lt1"/>
                </a:solidFill>
              </a:rPr>
              <a:t>Machine Learning results visualisation</a:t>
            </a:r>
            <a:endParaRPr sz="1700">
              <a:solidFill>
                <a:schemeClr val="lt1"/>
              </a:solidFill>
            </a:endParaRPr>
          </a:p>
          <a:p>
            <a:pPr indent="-171450" lvl="0" marL="254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Char char="•"/>
            </a:pPr>
            <a:r>
              <a:rPr lang="en-GB" sz="1700">
                <a:solidFill>
                  <a:schemeClr val="lt1"/>
                </a:solidFill>
              </a:rPr>
              <a:t>Interactive</a:t>
            </a:r>
            <a:r>
              <a:rPr lang="en-GB" sz="1700">
                <a:solidFill>
                  <a:schemeClr val="lt1"/>
                </a:solidFill>
              </a:rPr>
              <a:t> Element - Filtering categories like Gender, Age, City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4075" y="233662"/>
            <a:ext cx="2487474" cy="160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9275" y="281225"/>
            <a:ext cx="2243275" cy="138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8325" y="1898350"/>
            <a:ext cx="3602999" cy="3130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